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C8B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-635" y="635"/>
            <a:ext cx="12193905" cy="687514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551815" y="582295"/>
          <a:ext cx="8496300" cy="16021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25880"/>
                <a:gridCol w="3660775"/>
                <a:gridCol w="1824355"/>
                <a:gridCol w="1685290"/>
              </a:tblGrid>
              <a:tr h="534035">
                <a:tc>
                  <a:txBody>
                    <a:bodyPr/>
                    <a:p>
                      <a:pPr indent="0" algn="ctr" fontAlgn="auto">
                        <a:buClrTx/>
                        <a:buSzTx/>
                        <a:buFontTx/>
                        <a:buNone/>
                      </a:pPr>
                      <a:r>
                        <a:rPr lang="zh-CN" altLang="en-US" sz="1600" b="0">
                          <a:solidFill>
                            <a:schemeClr val="dk1"/>
                          </a:solidFill>
                        </a:rPr>
                        <a:t>单位名称</a:t>
                      </a:r>
                      <a:endParaRPr lang="zh-CN" altLang="en-US" sz="1600" b="0">
                        <a:solidFill>
                          <a:schemeClr val="dk1"/>
                        </a:solidFill>
                      </a:endParaRPr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buClrTx/>
                        <a:buSzTx/>
                        <a:buFontTx/>
                        <a:buNone/>
                      </a:pPr>
                      <a:r>
                        <a:rPr lang="zh-CN" altLang="en-US" sz="1600" b="0">
                          <a:solidFill>
                            <a:schemeClr val="dk1"/>
                          </a:solidFill>
                        </a:rPr>
                        <a:t>计算机与信息学工程学院</a:t>
                      </a:r>
                      <a:endParaRPr lang="zh-CN" altLang="en-US" sz="1600" b="0">
                        <a:solidFill>
                          <a:schemeClr val="dk1"/>
                        </a:solidFill>
                      </a:endParaRPr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buClrTx/>
                        <a:buSzTx/>
                        <a:buFontTx/>
                        <a:buNone/>
                      </a:pPr>
                      <a:r>
                        <a:rPr lang="zh-CN" altLang="en-US" sz="1600" b="0">
                          <a:solidFill>
                            <a:schemeClr val="dk1"/>
                          </a:solidFill>
                        </a:rPr>
                        <a:t>楼宇</a:t>
                      </a:r>
                      <a:endParaRPr lang="zh-CN" altLang="en-US" sz="1600" b="0">
                        <a:solidFill>
                          <a:schemeClr val="dk1"/>
                        </a:solidFill>
                      </a:endParaRPr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buClrTx/>
                        <a:buSzTx/>
                        <a:buFontTx/>
                        <a:buNone/>
                      </a:pPr>
                      <a:r>
                        <a:rPr lang="zh-CN" altLang="en-US" sz="1600" b="0">
                          <a:solidFill>
                            <a:schemeClr val="dk1"/>
                          </a:solidFill>
                        </a:rPr>
                        <a:t>机械楼</a:t>
                      </a:r>
                      <a:endParaRPr lang="zh-CN" altLang="en-US" sz="1600" b="0">
                        <a:solidFill>
                          <a:schemeClr val="dk1"/>
                        </a:solidFill>
                      </a:endParaRPr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534035">
                <a:tc>
                  <a:txBody>
                    <a:bodyPr/>
                    <a:p>
                      <a:pPr indent="0" algn="ctr" fontAlgn="auto">
                        <a:buClrTx/>
                        <a:buSzTx/>
                        <a:buFontTx/>
                        <a:buNone/>
                      </a:pPr>
                      <a:r>
                        <a:rPr lang="zh-CN" altLang="en-US" sz="1600"/>
                        <a:t>实验室名称</a:t>
                      </a:r>
                      <a:endParaRPr lang="zh-CN" altLang="en-US" sz="1600"/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buClrTx/>
                        <a:buSzTx/>
                        <a:buFontTx/>
                        <a:buNone/>
                      </a:pPr>
                      <a:r>
                        <a:rPr lang="zh-CN" altLang="en-US" sz="1600"/>
                        <a:t>健康测评与促进实验室</a:t>
                      </a:r>
                      <a:endParaRPr lang="zh-CN" altLang="en-US" sz="1600"/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buClrTx/>
                        <a:buSzTx/>
                        <a:buFontTx/>
                        <a:buNone/>
                      </a:pPr>
                      <a:r>
                        <a:rPr lang="zh-CN" altLang="en-US" sz="1600"/>
                        <a:t>房间号</a:t>
                      </a:r>
                      <a:endParaRPr lang="zh-CN" altLang="en-US" sz="1600"/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buClrTx/>
                        <a:buSzTx/>
                        <a:buFontTx/>
                        <a:buNone/>
                      </a:pPr>
                      <a:r>
                        <a:rPr lang="zh-CN" altLang="en-US" sz="1600"/>
                        <a:t>722</a:t>
                      </a:r>
                      <a:endParaRPr lang="zh-CN" altLang="en-US" sz="1600"/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534035">
                <a:tc>
                  <a:txBody>
                    <a:bodyPr/>
                    <a:p>
                      <a:pPr indent="0" algn="ctr" fontAlgn="auto">
                        <a:buClrTx/>
                        <a:buSzTx/>
                        <a:buFontTx/>
                        <a:buNone/>
                      </a:pPr>
                      <a:r>
                        <a:rPr lang="zh-CN" altLang="en-US" sz="1600"/>
                        <a:t>安全责任人</a:t>
                      </a:r>
                      <a:endParaRPr lang="zh-CN" altLang="en-US" sz="1600"/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buClrTx/>
                        <a:buSzTx/>
                        <a:buFontTx/>
                        <a:buNone/>
                      </a:pPr>
                      <a:r>
                        <a:rPr lang="zh-CN" altLang="en-US" sz="1600"/>
                        <a:t>XXX</a:t>
                      </a:r>
                      <a:endParaRPr lang="zh-CN" altLang="en-US" sz="1600"/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buClrTx/>
                        <a:buSzTx/>
                        <a:buFontTx/>
                        <a:buNone/>
                      </a:pPr>
                      <a:r>
                        <a:rPr lang="zh-CN" altLang="en-US" sz="1600"/>
                        <a:t>安全责任人电话</a:t>
                      </a:r>
                      <a:endParaRPr lang="zh-CN" altLang="en-US" sz="1600"/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buClrTx/>
                        <a:buSzTx/>
                        <a:buFontTx/>
                        <a:buNone/>
                      </a:pPr>
                      <a:r>
                        <a:rPr lang="zh-CN" altLang="en-US" sz="1600"/>
                        <a:t>13XXXXXXXXX</a:t>
                      </a:r>
                      <a:endParaRPr lang="zh-CN" altLang="en-US" sz="1600"/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/>
          <p:nvPr>
            <p:custDataLst>
              <p:tags r:id="rId2"/>
            </p:custDataLst>
          </p:nvPr>
        </p:nvGraphicFramePr>
        <p:xfrm>
          <a:off x="544830" y="2420620"/>
          <a:ext cx="8503285" cy="12261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4755"/>
                <a:gridCol w="1214755"/>
                <a:gridCol w="1214755"/>
                <a:gridCol w="1214755"/>
                <a:gridCol w="1214755"/>
                <a:gridCol w="1214755"/>
                <a:gridCol w="1214755"/>
              </a:tblGrid>
              <a:tr h="122618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/>
                        <a:t>危险类别</a:t>
                      </a:r>
                      <a:endParaRPr lang="zh-CN" altLang="en-US" sz="1400"/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1200"/>
                        <a:t>Hazard Class</a:t>
                      </a:r>
                      <a:endParaRPr lang="en-US" altLang="zh-CN" sz="1200"/>
                    </a:p>
                  </a:txBody>
                  <a:tcPr anchor="ctr" anchorCtr="0">
                    <a:lnL>
                      <a:noFill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/>
          <p:nvPr>
            <p:custDataLst>
              <p:tags r:id="rId3"/>
            </p:custDataLst>
          </p:nvPr>
        </p:nvGraphicFramePr>
        <p:xfrm>
          <a:off x="551815" y="3884295"/>
          <a:ext cx="8503285" cy="12261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4755"/>
                <a:gridCol w="1214755"/>
                <a:gridCol w="1214755"/>
                <a:gridCol w="1214755"/>
                <a:gridCol w="1214755"/>
                <a:gridCol w="1214755"/>
                <a:gridCol w="1214755"/>
              </a:tblGrid>
              <a:tr h="1226185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1400"/>
                        <a:t>注意事项</a:t>
                      </a:r>
                      <a:endParaRPr lang="zh-CN" altLang="en-US" sz="1400"/>
                    </a:p>
                    <a:p>
                      <a:pPr algn="ctr">
                        <a:buNone/>
                      </a:pPr>
                      <a:r>
                        <a:rPr lang="en-US" altLang="zh-CN" sz="1200"/>
                        <a:t>Caution</a:t>
                      </a:r>
                      <a:endParaRPr lang="en-US" altLang="zh-CN" sz="1200"/>
                    </a:p>
                  </a:txBody>
                  <a:tcPr anchor="ctr" anchorCtr="0">
                    <a:lnL>
                      <a:noFill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/>
          <p:nvPr>
            <p:custDataLst>
              <p:tags r:id="rId4"/>
            </p:custDataLst>
          </p:nvPr>
        </p:nvGraphicFramePr>
        <p:xfrm>
          <a:off x="551815" y="5347970"/>
          <a:ext cx="8503285" cy="12261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4755"/>
                <a:gridCol w="1214755"/>
                <a:gridCol w="1214755"/>
                <a:gridCol w="1214755"/>
                <a:gridCol w="1214755"/>
                <a:gridCol w="1214755"/>
                <a:gridCol w="1214755"/>
              </a:tblGrid>
              <a:tr h="1226185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1400"/>
                        <a:t>防护措施</a:t>
                      </a:r>
                      <a:endParaRPr lang="zh-CN" altLang="en-US" sz="1400"/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1200"/>
                        <a:t>Protections</a:t>
                      </a:r>
                      <a:endParaRPr lang="en-US" altLang="zh-CN" sz="1200"/>
                    </a:p>
                  </a:txBody>
                  <a:tcPr anchor="ctr" anchorCtr="0">
                    <a:lnL>
                      <a:noFill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/>
          <p:nvPr>
            <p:custDataLst>
              <p:tags r:id="rId5"/>
            </p:custDataLst>
          </p:nvPr>
        </p:nvGraphicFramePr>
        <p:xfrm>
          <a:off x="9541510" y="582295"/>
          <a:ext cx="2212340" cy="60204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2340"/>
              </a:tblGrid>
              <a:tr h="46863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1400"/>
                        <a:t>安全风险等级</a:t>
                      </a:r>
                      <a:endParaRPr lang="zh-CN" altLang="en-US" sz="1400"/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1200"/>
                        <a:t>Safety Risk Level</a:t>
                      </a:r>
                      <a:endParaRPr lang="en-US" altLang="zh-CN" sz="1200"/>
                    </a:p>
                  </a:txBody>
                  <a:tcPr anchor="ctr" anchorCtr="0">
                    <a:solidFill>
                      <a:srgbClr val="92D050"/>
                    </a:solidFill>
                  </a:tcPr>
                </a:tc>
              </a:tr>
              <a:tr h="70167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IV</a:t>
                      </a:r>
                      <a:r>
                        <a:rPr lang="zh-CN" altLang="en-US"/>
                        <a:t>级</a:t>
                      </a:r>
                      <a:r>
                        <a:rPr lang="en-US" altLang="zh-CN"/>
                        <a:t>/</a:t>
                      </a:r>
                      <a:r>
                        <a:rPr lang="zh-CN" altLang="en-US"/>
                        <a:t>蓝色级实验室</a:t>
                      </a:r>
                      <a:endParaRPr lang="zh-CN" altLang="en-US"/>
                    </a:p>
                  </a:txBody>
                  <a:tcPr anchor="ctr" anchorCtr="0">
                    <a:solidFill>
                      <a:schemeClr val="bg1"/>
                    </a:solidFill>
                  </a:tcPr>
                </a:tc>
              </a:tr>
              <a:tr h="522605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1400" b="1">
                          <a:solidFill>
                            <a:schemeClr val="lt1"/>
                          </a:solidFill>
                        </a:rPr>
                        <a:t>实验室风险类别</a:t>
                      </a:r>
                      <a:endParaRPr lang="zh-CN" altLang="en-US" sz="1400" b="1">
                        <a:solidFill>
                          <a:schemeClr val="lt1"/>
                        </a:solidFill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1200" b="1">
                          <a:solidFill>
                            <a:schemeClr val="lt1"/>
                          </a:solidFill>
                        </a:rPr>
                        <a:t>Laboratory Risk Category</a:t>
                      </a:r>
                      <a:endParaRPr lang="en-US" altLang="zh-CN" sz="1200" b="1">
                        <a:solidFill>
                          <a:schemeClr val="lt1"/>
                        </a:solidFill>
                      </a:endParaRPr>
                    </a:p>
                  </a:txBody>
                  <a:tcPr anchor="ctr" anchorCtr="0">
                    <a:solidFill>
                      <a:srgbClr val="7030A0"/>
                    </a:solidFill>
                  </a:tcPr>
                </a:tc>
              </a:tr>
              <a:tr h="66421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1800"/>
                        <a:t>其他类</a:t>
                      </a:r>
                      <a:endParaRPr lang="zh-CN" altLang="en-US" sz="1800"/>
                    </a:p>
                  </a:txBody>
                  <a:tcPr anchor="ctr" anchorCtr="0">
                    <a:solidFill>
                      <a:schemeClr val="bg1"/>
                    </a:solidFill>
                  </a:tcPr>
                </a:tc>
              </a:tr>
              <a:tr h="44704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1400" b="1">
                          <a:solidFill>
                            <a:schemeClr val="lt1"/>
                          </a:solidFill>
                        </a:rPr>
                        <a:t>灭火要点</a:t>
                      </a:r>
                      <a:endParaRPr lang="zh-CN" altLang="en-US" sz="1400" b="1">
                        <a:solidFill>
                          <a:schemeClr val="lt1"/>
                        </a:solidFill>
                      </a:endParaRPr>
                    </a:p>
                  </a:txBody>
                  <a:tcPr anchor="ctr" anchorCtr="0">
                    <a:solidFill>
                      <a:srgbClr val="FF0000"/>
                    </a:solidFill>
                  </a:tcPr>
                </a:tc>
              </a:tr>
              <a:tr h="7493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1.</a:t>
                      </a:r>
                      <a:endParaRPr lang="en-US" altLang="zh-CN"/>
                    </a:p>
                    <a:p>
                      <a:pPr>
                        <a:buNone/>
                      </a:pPr>
                      <a:r>
                        <a:rPr lang="en-US" altLang="zh-CN"/>
                        <a:t>2.</a:t>
                      </a:r>
                      <a:endParaRPr lang="en-US" altLang="zh-CN"/>
                    </a:p>
                    <a:p>
                      <a:pPr>
                        <a:buNone/>
                      </a:pPr>
                      <a:r>
                        <a:rPr lang="en-US" altLang="zh-CN"/>
                        <a:t>3.</a:t>
                      </a:r>
                      <a:endParaRPr lang="en-US" altLang="zh-CN"/>
                    </a:p>
                  </a:txBody>
                  <a:tcPr anchor="ctr" anchorCtr="0">
                    <a:solidFill>
                      <a:schemeClr val="bg1"/>
                    </a:solidFill>
                  </a:tcPr>
                </a:tc>
              </a:tr>
              <a:tr h="409575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1400" b="1">
                          <a:solidFill>
                            <a:schemeClr val="lt1"/>
                          </a:solidFill>
                        </a:rPr>
                        <a:t>紧急联系电话</a:t>
                      </a:r>
                      <a:endParaRPr lang="zh-CN" altLang="en-US" sz="1400" b="1">
                        <a:solidFill>
                          <a:schemeClr val="lt1"/>
                        </a:solidFill>
                      </a:endParaRPr>
                    </a:p>
                  </a:txBody>
                  <a:tcPr anchor="ctr" anchorCtr="0">
                    <a:solidFill>
                      <a:schemeClr val="accent1"/>
                    </a:solidFill>
                  </a:tcPr>
                </a:tc>
              </a:tr>
              <a:tr h="187325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/>
                        <a:t>资产处     3087956</a:t>
                      </a:r>
                      <a:endParaRPr lang="en-US" altLang="zh-CN"/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/>
                        <a:t>保卫处     XXXXXXX</a:t>
                      </a:r>
                      <a:endParaRPr lang="en-US" altLang="zh-CN"/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/>
                        <a:t>火    </a:t>
                      </a:r>
                      <a:r>
                        <a:rPr lang="en-US" altLang="zh-CN"/>
                        <a:t>警              119</a:t>
                      </a:r>
                      <a:endParaRPr lang="en-US" altLang="zh-CN"/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/>
                        <a:t>急    </a:t>
                      </a:r>
                      <a:r>
                        <a:rPr lang="en-US" altLang="zh-CN"/>
                        <a:t>救              120</a:t>
                      </a:r>
                      <a:endParaRPr lang="en-US" altLang="zh-CN"/>
                    </a:p>
                  </a:txBody>
                  <a:tcPr anchor="ctr" anchorCtr="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ags/tag1.xml><?xml version="1.0" encoding="utf-8"?>
<p:tagLst xmlns:p="http://schemas.openxmlformats.org/presentationml/2006/main">
  <p:tag name="TABLE_ENDDRAG_ORIGIN_RECT" val="668*126"/>
  <p:tag name="TABLE_ENDDRAG_RECT" val="43*45*668*126"/>
</p:tagLst>
</file>

<file path=ppt/tags/tag2.xml><?xml version="1.0" encoding="utf-8"?>
<p:tagLst xmlns:p="http://schemas.openxmlformats.org/presentationml/2006/main">
  <p:tag name="TABLE_ENDDRAG_ORIGIN_RECT" val="669*101"/>
  <p:tag name="TABLE_ENDDRAG_RECT" val="43*244*669*101"/>
</p:tagLst>
</file>

<file path=ppt/tags/tag3.xml><?xml version="1.0" encoding="utf-8"?>
<p:tagLst xmlns:p="http://schemas.openxmlformats.org/presentationml/2006/main">
  <p:tag name="TABLE_ENDDRAG_ORIGIN_RECT" val="669*101"/>
  <p:tag name="TABLE_ENDDRAG_RECT" val="43*244*669*101"/>
</p:tagLst>
</file>

<file path=ppt/tags/tag4.xml><?xml version="1.0" encoding="utf-8"?>
<p:tagLst xmlns:p="http://schemas.openxmlformats.org/presentationml/2006/main">
  <p:tag name="TABLE_ENDDRAG_ORIGIN_RECT" val="669*101"/>
  <p:tag name="TABLE_ENDDRAG_RECT" val="43*244*669*101"/>
</p:tagLst>
</file>

<file path=ppt/tags/tag5.xml><?xml version="1.0" encoding="utf-8"?>
<p:tagLst xmlns:p="http://schemas.openxmlformats.org/presentationml/2006/main">
  <p:tag name="TABLE_ENDDRAG_ORIGIN_RECT" val="174*485"/>
  <p:tag name="TABLE_ENDDRAG_RECT" val="751*45*174*485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268</Words>
  <Application>WPS 演示</Application>
  <PresentationFormat>宽屏</PresentationFormat>
  <Paragraphs>56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Arial</vt:lpstr>
      <vt:lpstr>宋体</vt:lpstr>
      <vt:lpstr>Wingdings</vt:lpstr>
      <vt:lpstr>Arial Unicode MS</vt:lpstr>
      <vt:lpstr>Calibri</vt:lpstr>
      <vt:lpstr>微软雅黑</vt:lpstr>
      <vt:lpstr>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acer</dc:creator>
  <cp:lastModifiedBy>maybe</cp:lastModifiedBy>
  <cp:revision>4</cp:revision>
  <dcterms:created xsi:type="dcterms:W3CDTF">2023-08-09T12:44:00Z</dcterms:created>
  <dcterms:modified xsi:type="dcterms:W3CDTF">2024-11-22T08:01:56Z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3B0086CAF875411CACBDA13AB9801EF4_13</vt:lpwstr>
  </property>
  <property fmtid="{D5CDD505-2E9C-101B-9397-08002B2CF9AE}" pid="3" name="KSOProductBuildVer">
    <vt:lpwstr>2052-12.1.0.18912</vt:lpwstr>
  </property>
</Properties>
</file>